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17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79" r:id="rId15"/>
    <p:sldId id="269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08" y="106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 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</a:t>
            </a:r>
            <a:r>
              <a:rPr lang="en-US" dirty="0" err="1"/>
              <a:t>mgrosse@stud.hs-heilbronn.de</a:t>
            </a:r>
            <a:endParaRPr lang="en-US" dirty="0"/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en-US" dirty="0" err="1"/>
              <a:t>Modellbildung</a:t>
            </a:r>
            <a:r>
              <a:rPr lang="en-US" dirty="0"/>
              <a:t> und Simulation </a:t>
            </a:r>
            <a:r>
              <a:rPr lang="en-US" dirty="0" err="1"/>
              <a:t>eines</a:t>
            </a:r>
            <a:r>
              <a:rPr lang="en-US" dirty="0"/>
              <a:t> 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Roboters</a:t>
            </a:r>
            <a:endParaRPr lang="en-US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762851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     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1257259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𝑁𝑚</m:t>
                                </m:r>
                                <m:r>
                                  <a:rPr lang="de-DE" sz="1600">
                                    <a:effectLst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baseline="-25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1257259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57292" r="-186784" b="-1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57292" b="-113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155670" r="-186784" b="-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155670" b="-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51409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 des Oberarms 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>
                                            <a:effectLst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>
                                            <a:effectLst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351409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 des Oberarms 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2603" r="-281304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72603" r="-100000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72603" b="-40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48235" r="-281304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148235" r="-100000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148235" b="-24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15306" r="-281304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215306" r="-100000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215306" b="-1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18557" r="-281304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318557" r="-100000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318557" b="-134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03474"/>
                  </p:ext>
                </p:extLst>
              </p:nvPr>
            </p:nvGraphicFramePr>
            <p:xfrm>
              <a:off x="609537" y="2351433"/>
              <a:ext cx="8032044" cy="30866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Masse des Ellenbogengelenks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smtClean="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smtClean="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smtClean="0">
                                        <a:effectLst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smtClean="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smtClean="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smtClean="0">
                                        <a:effectLst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smtClean="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smtClean="0">
                                        <a:effectLst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smtClean="0">
                                        <a:effectLst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b="0" smtClean="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smtClean="0">
                                        <a:effectLst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600" b="0" smtClean="0"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smtClean="0">
                                            <a:effectLst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600" b="0" smtClean="0">
                                            <a:effectLst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smtClean="0">
                                    <a:effectLst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03474"/>
                  </p:ext>
                </p:extLst>
              </p:nvPr>
            </p:nvGraphicFramePr>
            <p:xfrm>
              <a:off x="609537" y="2351433"/>
              <a:ext cx="8032044" cy="308664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Masse des Ellenbogengelenks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101190" r="-281739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101190" r="-100000" b="-4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101190" b="-403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198824" r="-281739" b="-2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198824" r="-100000" b="-2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198824" b="-29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298824" r="-281739" b="-1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298824" r="-100000" b="-19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298824" b="-1988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03571" r="-281739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03571" r="-100000" b="-10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03571" b="-10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97647" r="-28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97647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9764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536" y="2167048"/>
            <a:ext cx="4235961" cy="4083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077466"/>
                  </p:ext>
                </p:extLst>
              </p:nvPr>
            </p:nvGraphicFramePr>
            <p:xfrm>
              <a:off x="406396" y="3615620"/>
              <a:ext cx="7359141" cy="224161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34727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50302">
                      <a:extLst>
                        <a:ext uri="{9D8B030D-6E8A-4147-A177-3AD203B41FA5}">
                          <a16:colId xmlns:a16="http://schemas.microsoft.com/office/drawing/2014/main" val="4168471003"/>
                        </a:ext>
                      </a:extLst>
                    </a:gridCol>
                    <a:gridCol w="3455074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80649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>
                              <a:effectLst/>
                            </a:rPr>
                            <a:t> </a:t>
                          </a:r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(4.2.1)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(4.3.1)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(4.2.2)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(4.3.2)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077466"/>
                  </p:ext>
                </p:extLst>
              </p:nvPr>
            </p:nvGraphicFramePr>
            <p:xfrm>
              <a:off x="406396" y="3615620"/>
              <a:ext cx="7359141" cy="224161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34727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50302">
                      <a:extLst>
                        <a:ext uri="{9D8B030D-6E8A-4147-A177-3AD203B41FA5}">
                          <a16:colId xmlns:a16="http://schemas.microsoft.com/office/drawing/2014/main" val="4168471003"/>
                        </a:ext>
                      </a:extLst>
                    </a:gridCol>
                    <a:gridCol w="3455074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80649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>
                              <a:effectLst/>
                            </a:rPr>
                            <a:t> </a:t>
                          </a:r>
                          <a:endParaRPr lang="de-DE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84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73750" r="-213766" b="-1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(4.2.1)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9437" t="-173750" r="-23239" b="-18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(4.3.1)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 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846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60000" r="-213766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(4.2.2)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9437" t="-360000" r="-23239" b="-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(4.3.2)</a:t>
                          </a:r>
                          <a:endParaRPr lang="de-DE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887473"/>
                  </p:ext>
                </p:extLst>
              </p:nvPr>
            </p:nvGraphicFramePr>
            <p:xfrm>
              <a:off x="406397" y="2517296"/>
              <a:ext cx="6295617" cy="79857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2144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51414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492405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30351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Definition der verallgemeinerten Koordinaten: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</a:rPr>
                                <m:t>𝒒</m:t>
                              </m:r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effectLst/>
                            </a:rPr>
                            <a:t>(4.1.1)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effectLst/>
                            </a:rPr>
                            <a:t>(4.1.2)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6887473"/>
                  </p:ext>
                </p:extLst>
              </p:nvPr>
            </p:nvGraphicFramePr>
            <p:xfrm>
              <a:off x="406397" y="2517296"/>
              <a:ext cx="6295617" cy="79857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2144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51414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492405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30351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Definition der verallgemeinerten Koordinaten: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4563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7333" r="-171391" b="-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effectLst/>
                            </a:rPr>
                            <a:t>(4.1.1)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3472" t="-77333" r="-29340" b="-1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600" dirty="0">
                              <a:effectLst/>
                            </a:rPr>
                            <a:t>(4.1.2)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899422009"/>
                  </p:ext>
                </p:extLst>
              </p:nvPr>
            </p:nvGraphicFramePr>
            <p:xfrm>
              <a:off x="406396" y="2150802"/>
              <a:ext cx="778017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004518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77565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Kinetische Energie der Massepunkte: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>
                              <a:effectLst/>
                            </a:rPr>
                            <a:t>(4.4.1)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6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600">
                                      <a:effectLst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(4.4.2)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899422009"/>
                  </p:ext>
                </p:extLst>
              </p:nvPr>
            </p:nvGraphicFramePr>
            <p:xfrm>
              <a:off x="406396" y="2150802"/>
              <a:ext cx="778017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004518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77565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Kinetische Energie der Massepunkte: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684" r="-11043" b="-10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>
                              <a:effectLst/>
                            </a:rPr>
                            <a:t>(4.4.1)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333" r="-11043" b="-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(4.4.2)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611969"/>
                  </p:ext>
                </p:extLst>
              </p:nvPr>
            </p:nvGraphicFramePr>
            <p:xfrm>
              <a:off x="406396" y="3810533"/>
              <a:ext cx="625258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56522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796066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Potenzielle Energie der Massepunkte: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𝑝𝑜𝑡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−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(4.4.3)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𝑝𝑜𝑡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6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(4.4.4)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611969"/>
                  </p:ext>
                </p:extLst>
              </p:nvPr>
            </p:nvGraphicFramePr>
            <p:xfrm>
              <a:off x="406396" y="3810533"/>
              <a:ext cx="625258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456522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796066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Potenzielle Energie der Massepunkte: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1667" r="-14621" b="-11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(4.4.3)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8361" r="-14621" b="-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(4.4.4)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246929050"/>
                  </p:ext>
                </p:extLst>
              </p:nvPr>
            </p:nvGraphicFramePr>
            <p:xfrm>
              <a:off x="406397" y="3031957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8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1065974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Lagrange-Gleichung 2. Art komponentenweise: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−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600">
                                              <a:effectLst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(4.5.3)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(4.5.4)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(4.5.5)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(4.5.6)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600">
                                          <a:effectLst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(4.5.7)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246929050"/>
                  </p:ext>
                </p:extLst>
              </p:nvPr>
            </p:nvGraphicFramePr>
            <p:xfrm>
              <a:off x="406397" y="3031957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8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1065974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Lagrange-Gleichung 2. Art komponentenweise: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10343" b="-50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10343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(4.5.3)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10343" b="-3052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(4.5.4)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10343" b="-201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(4.5.5)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10343" b="-1039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(4.5.6)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10343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(4.5.7)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098409"/>
                  </p:ext>
                </p:extLst>
              </p:nvPr>
            </p:nvGraphicFramePr>
            <p:xfrm>
              <a:off x="406396" y="1978873"/>
              <a:ext cx="11377091" cy="105308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146856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1230235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Lagrange-Gleichung: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</a:rPr>
                                <m:t>𝐿</m:t>
                              </m:r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r>
                                <a:rPr lang="de-DE" sz="1600">
                                  <a:effectLst/>
                                </a:rPr>
                                <m:t>𝑇</m:t>
                              </m:r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r>
                                <a:rPr lang="de-DE" sz="1600">
                                  <a:effectLst/>
                                </a:rPr>
                                <m:t>𝑉</m:t>
                              </m:r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 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</a:rPr>
                                <m:t>𝐿</m:t>
                              </m:r>
                              <m:r>
                                <a:rPr lang="de-DE" sz="1600">
                                  <a:effectLst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(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</a:rPr>
                                <m:t>cos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</a:rPr>
                                <m:t>cos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6098409"/>
                  </p:ext>
                </p:extLst>
              </p:nvPr>
            </p:nvGraphicFramePr>
            <p:xfrm>
              <a:off x="406396" y="1978873"/>
              <a:ext cx="11377091" cy="105308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146856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1230235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Lagrange-Gleichung: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1724" r="-12132" b="-1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 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1724" r="-12132" b="-189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53137041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 +</m:t>
                              </m:r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(4.5.8)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53137041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905"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>
                              <a:effectLst/>
                            </a:rPr>
                            <a:t>(4.5.8)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3253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552492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en-US" sz="16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acc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(4.6)</a:t>
                </a:r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552492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1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997</Words>
  <Application>Microsoft Office PowerPoint</Application>
  <PresentationFormat>Widescreen</PresentationFormat>
  <Paragraphs>183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     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</vt:lpstr>
      <vt:lpstr>Aufgabe zur Vorabgabe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14</cp:revision>
  <dcterms:created xsi:type="dcterms:W3CDTF">2022-04-09T09:06:39Z</dcterms:created>
  <dcterms:modified xsi:type="dcterms:W3CDTF">2022-10-26T15:02:30Z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